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1"/>
  </p:sldMasterIdLst>
  <p:notesMasterIdLst>
    <p:notesMasterId r:id="rId17"/>
  </p:notesMasterIdLst>
  <p:sldIdLst>
    <p:sldId id="259" r:id="rId2"/>
    <p:sldId id="392" r:id="rId3"/>
    <p:sldId id="384" r:id="rId4"/>
    <p:sldId id="407" r:id="rId5"/>
    <p:sldId id="385" r:id="rId6"/>
    <p:sldId id="397" r:id="rId7"/>
    <p:sldId id="398" r:id="rId8"/>
    <p:sldId id="400" r:id="rId9"/>
    <p:sldId id="399" r:id="rId10"/>
    <p:sldId id="401" r:id="rId11"/>
    <p:sldId id="402" r:id="rId12"/>
    <p:sldId id="403" r:id="rId13"/>
    <p:sldId id="404" r:id="rId14"/>
    <p:sldId id="406" r:id="rId15"/>
    <p:sldId id="381" r:id="rId16"/>
  </p:sldIdLst>
  <p:sldSz cx="9144000" cy="6858000" type="screen4x3"/>
  <p:notesSz cx="6858000" cy="9144000"/>
  <p:embeddedFontLst>
    <p:embeddedFont>
      <p:font typeface="Victoriana" panose="020B0604020202020204" charset="0"/>
      <p:regular r:id="rId18"/>
    </p:embeddedFont>
    <p:embeddedFont>
      <p:font typeface="Venski Sad Two" panose="020B0604020202020204" charset="0"/>
      <p:regular r:id="rId19"/>
    </p:embeddedFont>
    <p:embeddedFont>
      <p:font typeface="Tw Cen MT" panose="020B0602020104020603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aramond" panose="02020404030301010803" pitchFamily="18" charset="0"/>
      <p:regular r:id="rId28"/>
      <p:bold r:id="rId29"/>
      <p: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0" autoAdjust="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CD98C-4BC0-42E2-8F3F-401C5B6C6548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15D7A-2C9E-420D-B582-70AB05E120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33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36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ВЕО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39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ВЕО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96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ВЕО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9035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ВЕО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8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ВЕО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639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ВЕО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50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42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70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67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77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79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29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36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0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23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32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ВЕО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7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0528" y="4273490"/>
            <a:ext cx="9072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ictoriana" pitchFamily="2" charset="0"/>
              </a:rPr>
              <a:t>Кафедра: 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ictoriana" pitchFamily="2" charset="0"/>
              </a:rPr>
              <a:t>«Водоснабжения, водоотведения, инженерной экологии и химии»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ictoriana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4887" y="1196752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ictoriana" pitchFamily="2" charset="0"/>
              </a:rPr>
              <a:t>Нижегородский государственный архитектурно-строительный университет</a:t>
            </a:r>
          </a:p>
        </p:txBody>
      </p:sp>
      <p:sp>
        <p:nvSpPr>
          <p:cNvPr id="1028" name="AutoShape 4" descr="Картинки по запросу ннга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1" name="Picture 7" descr="C:\Documents and Settings\Admin\Рабочий стол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8282"/>
            <a:ext cx="2438400" cy="685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1406" y="2636912"/>
            <a:ext cx="9072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ictoriana" pitchFamily="2" charset="0"/>
              </a:rPr>
              <a:t>Направление: Строительство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ictoriana" pitchFamily="2" charset="0"/>
              </a:rPr>
              <a:t>Профиль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ictoriana" pitchFamily="2" charset="0"/>
              </a:rPr>
              <a:t>: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ictoriana" pitchFamily="2" charset="0"/>
              </a:rPr>
              <a:t>Водоснабжение и водоотведение</a:t>
            </a:r>
          </a:p>
          <a:p>
            <a:pPr algn="ctr"/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ictoria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95226" y="7790"/>
            <a:ext cx="6576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НИЖЕГОРОДСКИЙ ГОСУДАРСТВЕННЫЙ АРХИТЕКТУРНО-СТРОИТЕЛЬНЫЙ УНИВЕРСИТЕТ (ННГАСУ)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3" descr="Znak4s~1 (копи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8589"/>
          <a:stretch>
            <a:fillRect/>
          </a:stretch>
        </p:blipFill>
        <p:spPr bwMode="auto">
          <a:xfrm>
            <a:off x="1583092" y="-1266"/>
            <a:ext cx="534048" cy="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19497" y="559515"/>
            <a:ext cx="8677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43334" y="54732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Сферы деятельности специалистов </a:t>
            </a:r>
            <a:endParaRPr lang="ru-RU" sz="25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F-Semilla" pitchFamily="2" charset="0"/>
            </a:endParaRPr>
          </a:p>
          <a:p>
            <a:r>
              <a:rPr lang="ru-RU" sz="2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водоснабжения </a:t>
            </a:r>
            <a:r>
              <a:rPr lang="ru-RU" sz="25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и водоотведения</a:t>
            </a:r>
            <a:endParaRPr lang="ru-RU" sz="25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704" y="1249581"/>
            <a:ext cx="4130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предприятия</a:t>
            </a: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3" cstate="print"/>
          <a:srcRect l="6767" r="10343"/>
          <a:stretch>
            <a:fillRect/>
          </a:stretch>
        </p:blipFill>
        <p:spPr bwMode="auto">
          <a:xfrm>
            <a:off x="395536" y="1732766"/>
            <a:ext cx="3608724" cy="24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1037" y="1575234"/>
            <a:ext cx="4383497" cy="2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371742"/>
            <a:ext cx="7179094" cy="246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95226" y="7790"/>
            <a:ext cx="6576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НИЖЕГОРОДСКИЙ ГОСУДАРСТВЕННЫЙ АРХИТЕКТУРНО-СТРОИТЕЛЬНЫЙ УНИВЕРСИТЕТ (ННГАСУ)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3" descr="Znak4s~1 (копи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8589"/>
          <a:stretch>
            <a:fillRect/>
          </a:stretch>
        </p:blipFill>
        <p:spPr bwMode="auto">
          <a:xfrm>
            <a:off x="1583092" y="-1266"/>
            <a:ext cx="534048" cy="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19497" y="559515"/>
            <a:ext cx="8677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43334" y="54732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Сферы деятельности специалистов </a:t>
            </a:r>
            <a:endParaRPr lang="ru-RU" sz="25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F-Semilla" pitchFamily="2" charset="0"/>
            </a:endParaRPr>
          </a:p>
          <a:p>
            <a:r>
              <a:rPr lang="ru-RU" sz="2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водоснабжения </a:t>
            </a:r>
            <a:r>
              <a:rPr lang="ru-RU" sz="25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и водоотведения</a:t>
            </a:r>
            <a:endParaRPr lang="ru-RU" sz="25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480" y="1333183"/>
            <a:ext cx="782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Внутренние системы водоснабжения и водоотведения зданий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 cstate="print"/>
          <a:srcRect t="10516" r="717" b="5405"/>
          <a:stretch>
            <a:fillRect/>
          </a:stretch>
        </p:blipFill>
        <p:spPr bwMode="auto">
          <a:xfrm>
            <a:off x="142844" y="4214817"/>
            <a:ext cx="4071966" cy="258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3" y="1824336"/>
            <a:ext cx="5286413" cy="233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5" cstate="print"/>
          <a:srcRect t="11812" r="-43"/>
          <a:stretch>
            <a:fillRect/>
          </a:stretch>
        </p:blipFill>
        <p:spPr bwMode="auto">
          <a:xfrm>
            <a:off x="142844" y="1857364"/>
            <a:ext cx="3500462" cy="23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6" cstate="print"/>
          <a:srcRect r="-1818" b="24817"/>
          <a:stretch>
            <a:fillRect/>
          </a:stretch>
        </p:blipFill>
        <p:spPr bwMode="auto">
          <a:xfrm>
            <a:off x="4357686" y="4214818"/>
            <a:ext cx="4643470" cy="25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1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34" y="3741758"/>
            <a:ext cx="4186120" cy="2656794"/>
          </a:xfrm>
          <a:prstGeom prst="rect">
            <a:avLst/>
          </a:prstGeo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95226" y="7790"/>
            <a:ext cx="6576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НИЖЕГОРОДСКИЙ ГОСУДАРСТВЕННЫЙ АРХИТЕКТУРНО-СТРОИТЕЛЬНЫЙ УНИВЕРСИТЕТ (ННГАСУ)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3" descr="Znak4s~1 (копия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8589"/>
          <a:stretch>
            <a:fillRect/>
          </a:stretch>
        </p:blipFill>
        <p:spPr bwMode="auto">
          <a:xfrm>
            <a:off x="1583092" y="-1266"/>
            <a:ext cx="534048" cy="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19497" y="559515"/>
            <a:ext cx="8677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43334" y="54732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Сферы деятельности специалистов </a:t>
            </a:r>
          </a:p>
          <a:p>
            <a:r>
              <a:rPr lang="ru-RU" sz="2500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водоснабжения и водоотведения</a:t>
            </a:r>
            <a:endParaRPr lang="ru-RU" sz="25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654" y="1240067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aramond" panose="02020404030301010803" pitchFamily="18" charset="0"/>
              </a:rPr>
              <a:t>            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организации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без систем водоснабжения и водоотведения не может функционировать ни одно здание, ни одно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в проектных организациях любой сферы деятельности существуют отделы водоснабжения и водоотведения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и ведомства, контролирующие органы городов, областей, муниципальных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5616624" cy="32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95226" y="7790"/>
            <a:ext cx="6576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НИЖЕГОРОДСКИЙ ГОСУДАРСТВЕННЫЙ АРХИТЕКТУРНО-СТРОИТЕЛЬНЫЙ УНИВЕРСИТЕТ (ННГАСУ)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3" descr="Znak4s~1 (копи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8589"/>
          <a:stretch>
            <a:fillRect/>
          </a:stretch>
        </p:blipFill>
        <p:spPr bwMode="auto">
          <a:xfrm>
            <a:off x="1583092" y="-1266"/>
            <a:ext cx="534048" cy="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19497" y="559515"/>
            <a:ext cx="8677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95536" y="734118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ТРУДОУСТРОЙСТВО ВЫПУСКНИКОВ</a:t>
            </a:r>
            <a:endParaRPr lang="ru-RU" sz="25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848" y="1340768"/>
            <a:ext cx="87849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«Нижегородский водоканал»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(Водоканалы других городов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любой сферы деятельности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Авиационный завод Сокол, завод Красное Сормово, машиностроительный завод,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Сибур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организации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ООО«Волговятстройпроект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ООО«Нижегороднефтеогазпроект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ООО«Волговятрегионпроект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ООО«Желдорпроект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ООО«Промводпроект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др.).</a:t>
            </a: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Научно-производственные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(НПЦ «ТЭКО», НПЦ «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Промводочистка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«Заводские сети», НПЦ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Агростройсервис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ведомства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(Отделы и управления администраций городов и областей, министерства теплоэнергетики и жилищно-коммунального хозяйства, министерство природных ресурсов и экологии, Комитет охраны окружающей среды и природных ресурсов г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Н.Новгорода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Управление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Федеральная служба по экологическому надзору, Министерство строительства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95226" y="7790"/>
            <a:ext cx="6576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НИЖЕГОРОДСКИЙ ГОСУДАРСТВЕННЫЙ АРХИТЕКТУРНО-СТРОИТЕЛЬНЫЙ УНИВЕРСИТЕТ (ННГАСУ)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3" descr="Znak4s~1 (копи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8589"/>
          <a:stretch>
            <a:fillRect/>
          </a:stretch>
        </p:blipFill>
        <p:spPr bwMode="auto">
          <a:xfrm>
            <a:off x="1583092" y="-1266"/>
            <a:ext cx="534048" cy="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19497" y="559515"/>
            <a:ext cx="8677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65207" y="3241110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РЕАЛИЗУЕМЫЕ УРОВНИ ОБРАЗОВАНИЯ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3734" y="3627484"/>
            <a:ext cx="79606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Кафедра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подготовку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по трем уровням образования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спирантура.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66773"/>
            <a:ext cx="2243957" cy="1494475"/>
          </a:xfrm>
          <a:prstGeom prst="rect">
            <a:avLst/>
          </a:prstGeom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374738" y="709548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РЕАЛИЗУеМЫЕ</a:t>
            </a: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кафедрой ДИСЦИПЛИНЫ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3734" y="1091293"/>
            <a:ext cx="79606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Водозаборные сооружения, Водопроводные сети,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Водоотводящие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сети, Насосные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воздуходувные станции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Водопроводные очистные сооружения, Канализационные очистные сооружения, Водоснабжение промышленных предприятий, Водоотведение промышленных предприятий, Эксплуатация систем водоснабжения и водоотведения, Рациональное и комплексное использование водных ресурсов и др.</a:t>
            </a:r>
          </a:p>
        </p:txBody>
      </p:sp>
    </p:spTree>
    <p:extLst>
      <p:ext uri="{BB962C8B-B14F-4D97-AF65-F5344CB8AC3E}">
        <p14:creationId xmlns:p14="http://schemas.microsoft.com/office/powerpoint/2010/main" val="12427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3573016"/>
            <a:ext cx="7772400" cy="2592288"/>
          </a:xfrm>
          <a:noFill/>
        </p:spPr>
        <p:txBody>
          <a:bodyPr>
            <a:normAutofit fontScale="70000" lnSpcReduction="20000"/>
          </a:bodyPr>
          <a:lstStyle/>
          <a:p>
            <a:pPr algn="ctr"/>
            <a:endParaRPr lang="fr-FR" sz="5400" dirty="0" smtClean="0">
              <a:latin typeface="Victoriana" pitchFamily="2" charset="0"/>
            </a:endParaRPr>
          </a:p>
          <a:p>
            <a:pPr algn="ctr"/>
            <a:endParaRPr lang="fr-FR" sz="5400" dirty="0" smtClean="0">
              <a:latin typeface="Victoriana" pitchFamily="2" charset="0"/>
            </a:endParaRPr>
          </a:p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ictoriana" pitchFamily="2" charset="0"/>
              </a:rPr>
              <a:t>Спасибо за внимание!</a:t>
            </a:r>
          </a:p>
          <a:p>
            <a:pPr algn="ctr"/>
            <a:endParaRPr lang="ru-RU" sz="5600" dirty="0" smtClean="0">
              <a:latin typeface="Venski Sad Two" pitchFamily="66" charset="0"/>
            </a:endParaRPr>
          </a:p>
          <a:p>
            <a:pPr algn="ctr"/>
            <a:endParaRPr lang="ru-RU" b="1" dirty="0" smtClean="0"/>
          </a:p>
          <a:p>
            <a:endParaRPr lang="ru-RU" dirty="0"/>
          </a:p>
        </p:txBody>
      </p:sp>
      <p:sp>
        <p:nvSpPr>
          <p:cNvPr id="1028" name="AutoShape 4" descr="Картинки по запросу ннга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1" name="Picture 7" descr="C:\Documents and Settings\Admin\Рабочий стол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18210"/>
            <a:ext cx="2438400" cy="685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8586" y="2019380"/>
            <a:ext cx="8436925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Обеспечение населения качественной питьевой водой </a:t>
            </a:r>
          </a:p>
          <a:p>
            <a:pPr algn="ctr"/>
            <a:r>
              <a:rPr lang="ru-RU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способствует достижению главной цели – улучшению </a:t>
            </a:r>
          </a:p>
          <a:p>
            <a:pPr algn="ctr"/>
            <a:r>
              <a:rPr lang="ru-RU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и сохранению здоровья населения</a:t>
            </a:r>
          </a:p>
          <a:p>
            <a:pPr algn="ctr"/>
            <a:r>
              <a:rPr lang="ru-RU" sz="2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и</a:t>
            </a:r>
            <a:r>
              <a:rPr lang="ru-RU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 в целом безопасности нации.</a:t>
            </a:r>
          </a:p>
          <a:p>
            <a:pPr algn="ctr"/>
            <a:endParaRPr lang="ru-RU" sz="2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/>
            <a:endParaRPr lang="ru-RU" sz="2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34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7957" y="793983"/>
            <a:ext cx="7340352" cy="628516"/>
          </a:xfrm>
        </p:spPr>
        <p:txBody>
          <a:bodyPr>
            <a:normAutofit fontScale="90000"/>
          </a:bodyPr>
          <a:lstStyle/>
          <a:p>
            <a:r>
              <a:rPr lang="ru-RU" sz="4400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Водные ресурсы </a:t>
            </a:r>
            <a:r>
              <a:rPr lang="ru-RU" sz="44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Земли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1254" y="1460806"/>
            <a:ext cx="455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занимает 80% поверхности планеты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994122"/>
            <a:ext cx="1923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97% солёная вода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5728" y="1955208"/>
            <a:ext cx="182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 пресная вода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7140" y="2751283"/>
            <a:ext cx="3427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ru-RU" dirty="0"/>
              <a:t>98% льда Арктики, Антарктики, </a:t>
            </a:r>
          </a:p>
          <a:p>
            <a:pPr marL="0" indent="0">
              <a:buNone/>
            </a:pPr>
            <a:r>
              <a:rPr lang="ru-RU" dirty="0"/>
              <a:t>болота, Подземная вода </a:t>
            </a:r>
          </a:p>
          <a:p>
            <a:pPr marL="0" indent="0">
              <a:buNone/>
            </a:pPr>
            <a:r>
              <a:rPr lang="ru-RU" dirty="0"/>
              <a:t>глубокого залегания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8825" y="2763031"/>
            <a:ext cx="4296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вода поверхностных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сточников (реки, озёра,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водохранилища, подземная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неглубокого залегания)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1870" y="3866507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Дефицит воды</a:t>
            </a:r>
            <a:endParaRPr lang="ru-RU" sz="2800" b="1" u="sng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611" y="4347149"/>
            <a:ext cx="8698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ВОЗ ежегодно от употребления недоброкачественной воды на Земле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мирает 22-25 млн человек.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Каждые 12 секунд из-за жажды умирает ребёнок.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экспертной группы ООН к 2030 году большинство вооружённых конфликтов будет возникать из-за водных ресурсов.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611" y="5972538"/>
            <a:ext cx="86485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latin typeface="Garamond" panose="02020404030301010803" pitchFamily="18" charset="0"/>
              </a:rPr>
              <a:t>Специалисты в области водоснабжения, водоотведения и рационального </a:t>
            </a:r>
          </a:p>
          <a:p>
            <a:r>
              <a:rPr lang="ru-RU" sz="2000" b="1" u="sng" dirty="0">
                <a:latin typeface="Garamond" panose="02020404030301010803" pitchFamily="18" charset="0"/>
              </a:rPr>
              <a:t>и</a:t>
            </a:r>
            <a:r>
              <a:rPr lang="ru-RU" sz="2000" b="1" u="sng" dirty="0" smtClean="0">
                <a:latin typeface="Garamond" panose="02020404030301010803" pitchFamily="18" charset="0"/>
              </a:rPr>
              <a:t>спользования водных ресурсов являются остродефицитными.</a:t>
            </a:r>
            <a:endParaRPr lang="ru-RU" sz="2000" b="1" u="sng" dirty="0">
              <a:latin typeface="Garamond" panose="02020404030301010803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4227558" y="2435577"/>
            <a:ext cx="290313" cy="280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506510" y="2435577"/>
            <a:ext cx="240155" cy="267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1895226" y="7790"/>
            <a:ext cx="6576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НИЖЕГОРОДСКИЙ ГОСУДАРСТВЕННЫЙ АРХИТЕКТУРНО-СТРОИТЕЛЬНЫЙ УНИВЕРСИТЕТ (ННГАСУ)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3" descr="Znak4s~1 (копи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8589"/>
          <a:stretch>
            <a:fillRect/>
          </a:stretch>
        </p:blipFill>
        <p:spPr bwMode="auto">
          <a:xfrm>
            <a:off x="1583092" y="24860"/>
            <a:ext cx="534048" cy="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19496" y="620688"/>
            <a:ext cx="8677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1" grpId="1" build="allAtOnce" animBg="1"/>
      <p:bldP spid="11" grpId="2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27329"/>
            <a:ext cx="8229600" cy="1143000"/>
          </a:xfrm>
        </p:spPr>
        <p:txBody>
          <a:bodyPr>
            <a:normAutofit/>
          </a:bodyPr>
          <a:lstStyle/>
          <a:p>
            <a:r>
              <a:rPr lang="ru-RU" sz="3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Университет и </a:t>
            </a:r>
            <a:r>
              <a:rPr lang="ru-RU" sz="3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кафедрА</a:t>
            </a:r>
            <a:endParaRPr lang="ru-RU" sz="3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4429" y="456997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alt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Кафедра «Водоснабжения и канализации» была основана в 1930 г. со дня образования ВУЗа. Возглавил её и руководил до 1975 г. Заслуженный деятель науки и техники РСФСР, доктор технических наук, профессор П.И. Пискунов. В 1990 году решением Ученого совета кафедра была переименована в кафедру «Водоснабжения и  водоотведения». В 2016 году, в связи с присоединением кафедры «Экологии и природопользования», объединенная кафедра получила название «Инженерно-экологических систем и технологий». В 2017 году, в связи присоединением кафедры «Химии», объединенная кафедра получила название «Водоснабжения, водоотведения, инженерной экологии и химии» В настоящее время кафедру возглавляет профессор, д-р техн. наук, эксперт РАН Васильев Алексей Львович.  </a:t>
            </a:r>
          </a:p>
        </p:txBody>
      </p:sp>
      <p:pic>
        <p:nvPicPr>
          <p:cNvPr id="8" name="Picture 2" descr="File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29" y="1221058"/>
            <a:ext cx="129381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ile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953" y="1316101"/>
            <a:ext cx="135720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ile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09" y="2947963"/>
            <a:ext cx="1293810" cy="153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F:\GHTPTYNFWBZ\IMG_2934.JPG"/>
          <p:cNvPicPr>
            <a:picLocks noChangeArrowheads="1"/>
          </p:cNvPicPr>
          <p:nvPr/>
        </p:nvPicPr>
        <p:blipFill>
          <a:blip r:embed="rId5" cstate="print"/>
          <a:srcRect r="-5000" b="23374"/>
          <a:stretch>
            <a:fillRect/>
          </a:stretch>
        </p:blipFill>
        <p:spPr bwMode="auto">
          <a:xfrm>
            <a:off x="4654953" y="3013343"/>
            <a:ext cx="1368722" cy="14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368805" y="1324406"/>
            <a:ext cx="3286148" cy="13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36000" anchor="ctr">
            <a:spAutoFit/>
          </a:bodyPr>
          <a:lstStyle/>
          <a:p>
            <a:pPr algn="ctr">
              <a:defRPr/>
            </a:pPr>
            <a:r>
              <a:rPr lang="ru-RU" altLang="ru-RU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ПИСКУНОВ </a:t>
            </a:r>
          </a:p>
          <a:p>
            <a:pPr algn="ctr">
              <a:defRPr/>
            </a:pPr>
            <a:r>
              <a:rPr lang="ru-RU" altLang="ru-RU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Павел Иванович, </a:t>
            </a:r>
          </a:p>
          <a:p>
            <a:pPr algn="ctr">
              <a:defRPr/>
            </a:pPr>
            <a:r>
              <a:rPr lang="ru-RU" altLang="ru-RU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Заслуженный деятель науки и техники РСФСР, доктор технических наук, профессор, </a:t>
            </a:r>
          </a:p>
          <a:p>
            <a:pPr algn="ctr">
              <a:defRPr/>
            </a:pPr>
            <a:r>
              <a:rPr lang="ru-RU" altLang="ru-RU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1930 – 1975 гг. – заведующий кафедрой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082267" y="1398683"/>
            <a:ext cx="3000396" cy="13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36000" anchor="ctr">
            <a:spAutoFit/>
          </a:bodyPr>
          <a:lstStyle/>
          <a:p>
            <a:pPr algn="ctr"/>
            <a:r>
              <a:rPr lang="ru-RU" altLang="ru-RU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НАЙДЕНКО </a:t>
            </a:r>
          </a:p>
          <a:p>
            <a:pPr algn="ctr"/>
            <a:r>
              <a:rPr lang="ru-RU" altLang="ru-RU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Валентин Васильевич, Заслуженный деятель науки и техники РСФСР, доктор технических наук, профессор, академик РААСН, </a:t>
            </a:r>
          </a:p>
          <a:p>
            <a:pPr algn="ctr"/>
            <a:r>
              <a:rPr lang="ru-RU" altLang="ru-RU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1975 – 1999 гг. – заведующий кафедрой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468027" y="3042427"/>
            <a:ext cx="3143272" cy="13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36000" anchor="ctr">
            <a:spAutoFit/>
          </a:bodyPr>
          <a:lstStyle/>
          <a:p>
            <a:pPr algn="ctr"/>
            <a:r>
              <a:rPr lang="ru-RU" altLang="ru-RU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ГОРБАЧЕВ </a:t>
            </a:r>
          </a:p>
          <a:p>
            <a:pPr algn="ctr"/>
            <a:r>
              <a:rPr lang="ru-RU" altLang="ru-RU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Евгений Алексеевич, Заслуженный работник высшей школы РФ, почетный строитель России, кандидат технических наук, профессор, </a:t>
            </a:r>
          </a:p>
          <a:p>
            <a:pPr algn="ctr"/>
            <a:r>
              <a:rPr lang="ru-RU" altLang="ru-RU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1999 – 2013 г.г. заведующий кафедрой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010861" y="3327904"/>
            <a:ext cx="3071802" cy="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36000" anchor="ctr">
            <a:spAutoFit/>
          </a:bodyPr>
          <a:lstStyle/>
          <a:p>
            <a:pPr algn="ctr"/>
            <a:r>
              <a:rPr lang="ru-RU" altLang="ru-RU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ВАСИЛЬЕВ </a:t>
            </a:r>
          </a:p>
          <a:p>
            <a:pPr algn="ctr"/>
            <a:r>
              <a:rPr lang="ru-RU" altLang="ru-RU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Алексей Львович, доктор технических наук, профессор, эксперт РАН </a:t>
            </a:r>
          </a:p>
          <a:p>
            <a:pPr algn="ctr"/>
            <a:r>
              <a:rPr lang="ru-RU" altLang="ru-RU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с 2013 г. – заведующий кафедрой </a:t>
            </a:r>
          </a:p>
        </p:txBody>
      </p: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1895226" y="7790"/>
            <a:ext cx="6576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НИЖЕГОРОДСКИЙ ГОСУДАРСТВЕННЫЙ АРХИТЕКТУРНО-СТРОИТЕЛЬНЫЙ УНИВЕРСИТЕТ (ННГАСУ)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3" descr="Znak4s~1 (копия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8589"/>
          <a:stretch>
            <a:fillRect/>
          </a:stretch>
        </p:blipFill>
        <p:spPr bwMode="auto">
          <a:xfrm>
            <a:off x="1583092" y="24860"/>
            <a:ext cx="534048" cy="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319496" y="620688"/>
            <a:ext cx="8677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27329"/>
            <a:ext cx="8229600" cy="1143000"/>
          </a:xfrm>
        </p:spPr>
        <p:txBody>
          <a:bodyPr>
            <a:normAutofit/>
          </a:bodyPr>
          <a:lstStyle/>
          <a:p>
            <a:r>
              <a:rPr lang="ru-RU" sz="3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Учебный процесс</a:t>
            </a:r>
            <a:br>
              <a:rPr lang="ru-RU" sz="3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</a:b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курсовое и дипломное проектирование</a:t>
            </a:r>
            <a:endParaRPr lang="ru-RU" sz="3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1895226" y="7790"/>
            <a:ext cx="6576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НИЖЕГОРОДСКИЙ ГОСУДАРСТВЕННЫЙ АРХИТЕКТУРНО-СТРОИТЕЛЬНЫЙ УНИВЕРСИТЕТ (ННГАСУ)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3" descr="Znak4s~1 (копи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8589"/>
          <a:stretch>
            <a:fillRect/>
          </a:stretch>
        </p:blipFill>
        <p:spPr bwMode="auto">
          <a:xfrm>
            <a:off x="1583092" y="24860"/>
            <a:ext cx="534048" cy="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319496" y="620688"/>
            <a:ext cx="8677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910" t="16223" r="24191" b="13440"/>
          <a:stretch/>
        </p:blipFill>
        <p:spPr>
          <a:xfrm>
            <a:off x="319496" y="1565289"/>
            <a:ext cx="5188608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56" y="3284984"/>
            <a:ext cx="4932040" cy="3476403"/>
          </a:xfrm>
          <a:prstGeom prst="rect">
            <a:avLst/>
          </a:prstGeom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680714" y="1437222"/>
            <a:ext cx="3143272" cy="17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36000" anchor="ctr">
            <a:spAutoFit/>
          </a:bodyPr>
          <a:lstStyle/>
          <a:p>
            <a:pPr algn="ctr"/>
            <a:r>
              <a:rPr lang="ru-RU" altLang="ru-RU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Учебный процесс включает получение теоретических знаний, навыков проектирования </a:t>
            </a:r>
            <a:r>
              <a:rPr lang="ru-RU" altLang="ru-RU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и </a:t>
            </a:r>
            <a:r>
              <a:rPr lang="ru-RU" altLang="ru-RU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работы </a:t>
            </a:r>
            <a:r>
              <a:rPr lang="ru-RU" altLang="ru-RU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в </a:t>
            </a:r>
            <a:r>
              <a:rPr lang="ru-RU" altLang="ru-RU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графических и чертежных программах, опыт научно-исследовательской работы в области водоснабжения и водоотведения, рационального использования и охраны водных ресурсов.</a:t>
            </a:r>
            <a:endParaRPr lang="ru-RU" altLang="ru-RU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Garamond Premr Pro Smbd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73550" y="5263421"/>
            <a:ext cx="3071802" cy="13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36000" anchor="ctr">
            <a:spAutoFit/>
          </a:bodyPr>
          <a:lstStyle/>
          <a:p>
            <a:pPr algn="ctr"/>
            <a:r>
              <a:rPr lang="ru-RU" altLang="ru-RU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Во время обучения студенты имеют возможность получать именные повышенные стипендии, стажировку в ведущих организациях и иметь </a:t>
            </a:r>
            <a:r>
              <a:rPr lang="ru-RU" altLang="ru-RU" sz="1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конкуренто</a:t>
            </a:r>
            <a:r>
              <a:rPr lang="ru-RU" altLang="ru-RU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-способность при трудоустройстве.</a:t>
            </a:r>
            <a:endParaRPr lang="ru-RU" altLang="ru-RU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Garamond Premr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0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:\GHTPTYNFWBZ\ЛАБОРАТОРИИ ИЭСТ\DSC03138.JPG"/>
          <p:cNvPicPr>
            <a:picLocks noChangeAspect="1" noChangeArrowheads="1"/>
          </p:cNvPicPr>
          <p:nvPr/>
        </p:nvPicPr>
        <p:blipFill>
          <a:blip r:embed="rId2" cstate="print"/>
          <a:srcRect r="1888" b="11538"/>
          <a:stretch>
            <a:fillRect/>
          </a:stretch>
        </p:blipFill>
        <p:spPr bwMode="auto">
          <a:xfrm>
            <a:off x="6000760" y="1516085"/>
            <a:ext cx="2786082" cy="18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F:\GHTPTYNFWBZ\ЛАБОРАТОРИИ ИЭСТ\DSC03148.JPG"/>
          <p:cNvPicPr>
            <a:picLocks noChangeAspect="1" noChangeArrowheads="1"/>
          </p:cNvPicPr>
          <p:nvPr/>
        </p:nvPicPr>
        <p:blipFill>
          <a:blip r:embed="rId3" cstate="print"/>
          <a:srcRect t="12500" r="612"/>
          <a:stretch>
            <a:fillRect/>
          </a:stretch>
        </p:blipFill>
        <p:spPr bwMode="auto">
          <a:xfrm>
            <a:off x="149685" y="3634915"/>
            <a:ext cx="4357718" cy="28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F:\GHTPTYNFWBZ\ЛАБОРАТОРИИ ИЭСТ\DSC03153.JPG"/>
          <p:cNvPicPr>
            <a:picLocks noChangeAspect="1" noChangeArrowheads="1"/>
          </p:cNvPicPr>
          <p:nvPr/>
        </p:nvPicPr>
        <p:blipFill>
          <a:blip r:embed="rId4" cstate="print"/>
          <a:srcRect t="10190" r="671"/>
          <a:stretch>
            <a:fillRect/>
          </a:stretch>
        </p:blipFill>
        <p:spPr bwMode="auto">
          <a:xfrm>
            <a:off x="4658133" y="3645024"/>
            <a:ext cx="42149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GHTPTYNFWBZ\ЛАБОРАТОРИИ ИЭСТ\DSC03137.JPG"/>
          <p:cNvPicPr>
            <a:picLocks noChangeAspect="1" noChangeArrowheads="1"/>
          </p:cNvPicPr>
          <p:nvPr/>
        </p:nvPicPr>
        <p:blipFill>
          <a:blip r:embed="rId5" cstate="print"/>
          <a:srcRect b="12412"/>
          <a:stretch>
            <a:fillRect/>
          </a:stretch>
        </p:blipFill>
        <p:spPr bwMode="auto">
          <a:xfrm>
            <a:off x="2928926" y="1533873"/>
            <a:ext cx="2857520" cy="187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F:\GHTPTYNFWBZ\ЛАБОРАТОРИИ ИЭСТ\DSC03139.JPG"/>
          <p:cNvPicPr>
            <a:picLocks noChangeAspect="1" noChangeArrowheads="1"/>
          </p:cNvPicPr>
          <p:nvPr/>
        </p:nvPicPr>
        <p:blipFill>
          <a:blip r:embed="rId6" cstate="print"/>
          <a:srcRect t="3808"/>
          <a:stretch>
            <a:fillRect/>
          </a:stretch>
        </p:blipFill>
        <p:spPr bwMode="auto">
          <a:xfrm>
            <a:off x="142844" y="1544758"/>
            <a:ext cx="2571768" cy="185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5"/>
          <p:cNvSpPr txBox="1">
            <a:spLocks/>
          </p:cNvSpPr>
          <p:nvPr/>
        </p:nvSpPr>
        <p:spPr>
          <a:xfrm>
            <a:off x="319496" y="5057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Лаборатории кафедры</a:t>
            </a:r>
            <a:endParaRPr lang="ru-RU" sz="3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1895226" y="7790"/>
            <a:ext cx="6576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НИЖЕГОРОДСКИЙ ГОСУДАРСТВЕННЫЙ АРХИТЕКТУРНО-СТРОИТЕЛЬНЫЙ УНИВЕРСИТЕТ (ННГАСУ)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Picture 3" descr="Znak4s~1 (копия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8589"/>
          <a:stretch>
            <a:fillRect/>
          </a:stretch>
        </p:blipFill>
        <p:spPr bwMode="auto">
          <a:xfrm>
            <a:off x="1468165" y="24860"/>
            <a:ext cx="534048" cy="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19496" y="620688"/>
            <a:ext cx="8677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53" y="1412776"/>
            <a:ext cx="813690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5"/>
          <p:cNvSpPr txBox="1">
            <a:spLocks/>
          </p:cNvSpPr>
          <p:nvPr/>
        </p:nvSpPr>
        <p:spPr>
          <a:xfrm>
            <a:off x="421196" y="76470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НАУЧНАЯ ДЕЯТЕЛЬНОСТЬ КАФЕДРЫ</a:t>
            </a:r>
            <a:endParaRPr lang="ru-RU" sz="3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895226" y="7790"/>
            <a:ext cx="6576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НИЖЕГОРОДСКИЙ ГОСУДАРСТВЕННЫЙ АРХИТЕКТУРНО-СТРОИТЕЛЬНЫЙ УНИВЕРСИТЕТ (ННГАСУ)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3" descr="Znak4s~1 (копия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8589"/>
          <a:stretch>
            <a:fillRect/>
          </a:stretch>
        </p:blipFill>
        <p:spPr bwMode="auto">
          <a:xfrm>
            <a:off x="1583092" y="24860"/>
            <a:ext cx="534048" cy="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19496" y="620688"/>
            <a:ext cx="8677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95226" y="7790"/>
            <a:ext cx="6576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НИЖЕГОРОДСКИЙ ГОСУДАРСТВЕННЫЙ АРХИТЕКТУРНО-СТРОИТЕЛЬНЫЙ УНИВЕРСИТЕТ (ННГАСУ)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3" descr="Znak4s~1 (копи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8589"/>
          <a:stretch>
            <a:fillRect/>
          </a:stretch>
        </p:blipFill>
        <p:spPr bwMode="auto">
          <a:xfrm>
            <a:off x="1583092" y="-1266"/>
            <a:ext cx="534048" cy="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19497" y="559515"/>
            <a:ext cx="8677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43334" y="55342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Сферы деятельности специалистов </a:t>
            </a:r>
            <a:endParaRPr lang="ru-RU" sz="25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F-Semilla" pitchFamily="2" charset="0"/>
            </a:endParaRPr>
          </a:p>
          <a:p>
            <a:r>
              <a:rPr lang="ru-RU" sz="2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водоснабжения </a:t>
            </a:r>
            <a:r>
              <a:rPr lang="ru-RU" sz="25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и водоотведения</a:t>
            </a:r>
            <a:endParaRPr lang="ru-RU" sz="25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401" y="1254336"/>
            <a:ext cx="867727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Города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населённые пункты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Ежесуточное потребление воды одним человеком составляет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л/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территории Нижнего Новгорода функционируют более 1500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водопроводных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сетей, 1700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канализационных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сетей, 140 водопроводных насосных станций, 160 канализационных насосных станций, 4 водопроводные станции с суммарной мощностью около 1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питьевой воды в сутки.</a:t>
            </a:r>
          </a:p>
        </p:txBody>
      </p:sp>
      <p:pic>
        <p:nvPicPr>
          <p:cNvPr id="7" name="Picture 3" descr="F:\GHTPTYNFWBZ\Слудинская водопроводная станция\Цех УФО\УФО на Слуде.jpg"/>
          <p:cNvPicPr>
            <a:picLocks noChangeAspect="1" noChangeArrowheads="1"/>
          </p:cNvPicPr>
          <p:nvPr/>
        </p:nvPicPr>
        <p:blipFill>
          <a:blip r:embed="rId3" cstate="print"/>
          <a:srcRect t="15673" r="867"/>
          <a:stretch>
            <a:fillRect/>
          </a:stretch>
        </p:blipFill>
        <p:spPr bwMode="auto">
          <a:xfrm>
            <a:off x="362623" y="2708920"/>
            <a:ext cx="3914137" cy="210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фильтрозал2"/>
          <p:cNvPicPr>
            <a:picLocks noChangeAspect="1" noChangeArrowheads="1"/>
          </p:cNvPicPr>
          <p:nvPr/>
        </p:nvPicPr>
        <p:blipFill>
          <a:blip r:embed="rId4" cstate="print"/>
          <a:srcRect t="7942" r="2478" b="9985"/>
          <a:stretch>
            <a:fillRect/>
          </a:stretch>
        </p:blipFill>
        <p:spPr bwMode="auto">
          <a:xfrm>
            <a:off x="5013092" y="4645025"/>
            <a:ext cx="3477002" cy="219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озон - МГ"/>
          <p:cNvPicPr>
            <a:picLocks noChangeAspect="1" noChangeArrowheads="1"/>
          </p:cNvPicPr>
          <p:nvPr/>
        </p:nvPicPr>
        <p:blipFill>
          <a:blip r:embed="rId5" cstate="print"/>
          <a:srcRect t="7415" r="3631" b="14402"/>
          <a:stretch>
            <a:fillRect/>
          </a:stretch>
        </p:blipFill>
        <p:spPr bwMode="auto">
          <a:xfrm>
            <a:off x="5013092" y="2679902"/>
            <a:ext cx="3472218" cy="21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ЛЕКЦИИ\КАТЯ\ВОДОНЫЕ ИСТОЧНИКИ\d-2-004.jpg"/>
          <p:cNvPicPr>
            <a:picLocks noChangeAspect="1" noChangeArrowheads="1"/>
          </p:cNvPicPr>
          <p:nvPr/>
        </p:nvPicPr>
        <p:blipFill>
          <a:blip r:embed="rId6" cstate="print"/>
          <a:srcRect t="2471" r="1001" b="12633"/>
          <a:stretch>
            <a:fillRect/>
          </a:stretch>
        </p:blipFill>
        <p:spPr bwMode="auto">
          <a:xfrm>
            <a:off x="298183" y="4645024"/>
            <a:ext cx="3977267" cy="216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93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95226" y="7790"/>
            <a:ext cx="6576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НИЖЕГОРОДСКИЙ ГОСУДАРСТВЕННЫЙ АРХИТЕКТУРНО-СТРОИТЕЛЬНЫЙ УНИВЕРСИТЕТ (ННГАСУ)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3" descr="Znak4s~1 (копи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8589"/>
          <a:stretch>
            <a:fillRect/>
          </a:stretch>
        </p:blipFill>
        <p:spPr bwMode="auto">
          <a:xfrm>
            <a:off x="1583092" y="-1266"/>
            <a:ext cx="534048" cy="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19497" y="559515"/>
            <a:ext cx="8677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43334" y="55342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Сферы деятельности специалистов </a:t>
            </a:r>
            <a:endParaRPr lang="ru-RU" sz="25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F-Semilla" pitchFamily="2" charset="0"/>
            </a:endParaRPr>
          </a:p>
          <a:p>
            <a:r>
              <a:rPr lang="ru-RU" sz="2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водоснабжения </a:t>
            </a:r>
            <a:r>
              <a:rPr lang="ru-RU" sz="25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и водоотведения</a:t>
            </a:r>
            <a:endParaRPr lang="ru-RU" sz="25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5" y="1297442"/>
            <a:ext cx="4130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Города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населённые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/>
          <a:srcRect t="20452" r="889"/>
          <a:stretch>
            <a:fillRect/>
          </a:stretch>
        </p:blipFill>
        <p:spPr bwMode="auto">
          <a:xfrm>
            <a:off x="154805" y="1744956"/>
            <a:ext cx="4429156" cy="238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GHTPTYNFWBZ\Нижегородская станция аэрации (НСА)\аэротенки.jpg"/>
          <p:cNvPicPr>
            <a:picLocks noChangeAspect="1" noChangeArrowheads="1"/>
          </p:cNvPicPr>
          <p:nvPr/>
        </p:nvPicPr>
        <p:blipFill>
          <a:blip r:embed="rId4" cstate="print"/>
          <a:srcRect t="15482" r="1370"/>
          <a:stretch>
            <a:fillRect/>
          </a:stretch>
        </p:blipFill>
        <p:spPr bwMode="auto">
          <a:xfrm>
            <a:off x="4655399" y="1744956"/>
            <a:ext cx="4111655" cy="24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GHTPTYNFWBZ\Нижегородская станция аэрации (НСА)\отстойник001.jpg"/>
          <p:cNvPicPr>
            <a:picLocks noChangeAspect="1" noChangeArrowheads="1"/>
          </p:cNvPicPr>
          <p:nvPr/>
        </p:nvPicPr>
        <p:blipFill>
          <a:blip r:embed="rId5" cstate="print"/>
          <a:srcRect t="1150" r="-1" b="4022"/>
          <a:stretch>
            <a:fillRect/>
          </a:stretch>
        </p:blipFill>
        <p:spPr bwMode="auto">
          <a:xfrm>
            <a:off x="4441085" y="4245286"/>
            <a:ext cx="43577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GHTPTYNFWBZ\Нижегородская станция аэрации (НСА)\биологические пруды.JPG"/>
          <p:cNvPicPr>
            <a:picLocks noChangeAspect="1" noChangeArrowheads="1"/>
          </p:cNvPicPr>
          <p:nvPr/>
        </p:nvPicPr>
        <p:blipFill>
          <a:blip r:embed="rId6" cstate="print"/>
          <a:srcRect t="21773" r="47" b="4698"/>
          <a:stretch>
            <a:fillRect/>
          </a:stretch>
        </p:blipFill>
        <p:spPr bwMode="auto">
          <a:xfrm>
            <a:off x="154805" y="4245286"/>
            <a:ext cx="4263120" cy="235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0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95226" y="7790"/>
            <a:ext cx="6576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НИЖЕГОРОДСКИЙ ГОСУДАРСТВЕННЫЙ АРХИТЕКТУРНО-СТРОИТЕЛЬНЫЙ УНИВЕРСИТЕТ (ННГАСУ)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319497" y="559515"/>
            <a:ext cx="8677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543334" y="55342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Сферы деятельности специалистов </a:t>
            </a:r>
            <a:endParaRPr lang="ru-RU" sz="25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F-Semilla" pitchFamily="2" charset="0"/>
            </a:endParaRPr>
          </a:p>
          <a:p>
            <a:r>
              <a:rPr lang="ru-RU" sz="2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водоснабжения </a:t>
            </a:r>
            <a:r>
              <a:rPr lang="ru-RU" sz="25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F-Semilla" pitchFamily="2" charset="0"/>
              </a:rPr>
              <a:t>и водоотведения</a:t>
            </a:r>
            <a:endParaRPr lang="ru-RU" sz="25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3" descr="Znak4s~1 (копи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8589"/>
          <a:stretch>
            <a:fillRect/>
          </a:stretch>
        </p:blipFill>
        <p:spPr bwMode="auto">
          <a:xfrm>
            <a:off x="1583092" y="-1266"/>
            <a:ext cx="534048" cy="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9301" y="1268760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Промышленные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потребление воды в России более 46 км</a:t>
            </a:r>
            <a:r>
              <a:rPr lang="ru-RU" sz="1600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производство 1 кг ткани требуется 250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воды. На производство 1 кг стали 470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воды. 1 кг аммиака – 1000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воды. 1 кг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синтетических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(лавсан, нейлон) – 1500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воды. Теплоэлектростанция мощностью 300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кВт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потребляет 120 м</a:t>
            </a:r>
            <a:r>
              <a:rPr lang="ru-RU" sz="1600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воды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секунду.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процесс изготовления любого изделия требует не просто воду, а воду определённого качества, поэтому в цехах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промышленного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может быть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7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 автономных систем водоснабжения.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предприятиях наличие локальных очистных сооружений очистки стоков. Создаются замкнутые системы водопользования.</a:t>
            </a: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42" y="4005317"/>
            <a:ext cx="3063451" cy="229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 r="1098" b="7723"/>
          <a:stretch>
            <a:fillRect/>
          </a:stretch>
        </p:blipFill>
        <p:spPr bwMode="auto">
          <a:xfrm>
            <a:off x="3325852" y="4005064"/>
            <a:ext cx="3220551" cy="230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2001" y="4004410"/>
            <a:ext cx="2305863" cy="230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9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1001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VNF-Semilla</vt:lpstr>
      <vt:lpstr>Victoriana</vt:lpstr>
      <vt:lpstr>Venski Sad Two</vt:lpstr>
      <vt:lpstr>Garamond Premr Pro Smbd</vt:lpstr>
      <vt:lpstr>Tw Cen MT</vt:lpstr>
      <vt:lpstr>Calibri</vt:lpstr>
      <vt:lpstr>Garamond</vt:lpstr>
      <vt:lpstr>Times New Roman</vt:lpstr>
      <vt:lpstr>Капля</vt:lpstr>
      <vt:lpstr>Презентация PowerPoint</vt:lpstr>
      <vt:lpstr>Водные ресурсы Земли</vt:lpstr>
      <vt:lpstr>Университет и кафедрА</vt:lpstr>
      <vt:lpstr>Учебный процесс курсовое и дипломное проектирование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Преподаватель_ВВ</cp:lastModifiedBy>
  <cp:revision>266</cp:revision>
  <dcterms:created xsi:type="dcterms:W3CDTF">2015-09-09T08:07:57Z</dcterms:created>
  <dcterms:modified xsi:type="dcterms:W3CDTF">2021-11-25T11:11:01Z</dcterms:modified>
</cp:coreProperties>
</file>